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7180c629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7180c629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99396f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99396f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4572000" y="484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/>
              <a:t>Customer Personality Analysis</a:t>
            </a:r>
            <a:endParaRPr sz="53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709400" y="36774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December 2021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chemeClr val="lt2"/>
                </a:solidFill>
              </a:rPr>
              <a:t>Amoa Acqua Chris</a:t>
            </a:r>
            <a:endParaRPr b="1"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1085400" y="20950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Thank you!</a:t>
            </a:r>
            <a:endParaRPr sz="3700"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475" y="1104800"/>
            <a:ext cx="3531802" cy="353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247550" y="1972550"/>
            <a:ext cx="484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Customer segmentation is important for profitability. A </a:t>
            </a:r>
            <a:r>
              <a:rPr lang="en-GB" sz="1400"/>
              <a:t>successful</a:t>
            </a:r>
            <a:r>
              <a:rPr lang="en-GB" sz="1400"/>
              <a:t> business understands its markets segmentation and works towards developing products best suited to its customers. We will dig into the </a:t>
            </a:r>
            <a:r>
              <a:rPr b="1" lang="en-GB" sz="1400">
                <a:solidFill>
                  <a:schemeClr val="lt2"/>
                </a:solidFill>
              </a:rPr>
              <a:t>personalities of our consumers</a:t>
            </a:r>
            <a:r>
              <a:rPr lang="en-GB" sz="1400"/>
              <a:t> throughout this presentation to help the company change its product based on its </a:t>
            </a:r>
            <a:r>
              <a:rPr b="1" lang="en-GB" sz="1400">
                <a:solidFill>
                  <a:schemeClr val="lt2"/>
                </a:solidFill>
              </a:rPr>
              <a:t>target customers</a:t>
            </a:r>
            <a:r>
              <a:rPr lang="en-GB" sz="1400"/>
              <a:t> from various customer groups. This will enable us to identify which </a:t>
            </a:r>
            <a:r>
              <a:rPr b="1" lang="en-GB" sz="1400">
                <a:solidFill>
                  <a:schemeClr val="lt2"/>
                </a:solidFill>
              </a:rPr>
              <a:t>customer segment</a:t>
            </a:r>
            <a:r>
              <a:rPr lang="en-GB" sz="1400"/>
              <a:t> is most likely to </a:t>
            </a:r>
            <a:r>
              <a:rPr b="1" lang="en-GB" sz="1400">
                <a:solidFill>
                  <a:schemeClr val="lt2"/>
                </a:solidFill>
              </a:rPr>
              <a:t>buy a new product</a:t>
            </a:r>
            <a:r>
              <a:rPr lang="en-GB" sz="1400"/>
              <a:t> and then advertise it exclusively to that group.</a:t>
            </a:r>
            <a:endParaRPr sz="1500"/>
          </a:p>
        </p:txBody>
      </p:sp>
      <p:pic>
        <p:nvPicPr>
          <p:cNvPr descr="offset_comp_267026.jpg" id="236" name="Google Shape;236;p18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37" name="Google Shape;237;p1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38" name="Google Shape;238;p18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Examine the purchasing habits of our customers, to help determine the </a:t>
            </a:r>
            <a:r>
              <a:rPr b="1" lang="en-GB" sz="1400">
                <a:solidFill>
                  <a:schemeClr val="lt2"/>
                </a:solidFill>
              </a:rPr>
              <a:t>average amount</a:t>
            </a:r>
            <a:r>
              <a:rPr lang="en-GB" sz="1400">
                <a:solidFill>
                  <a:schemeClr val="lt2"/>
                </a:solidFill>
              </a:rPr>
              <a:t> </a:t>
            </a:r>
            <a:r>
              <a:rPr lang="en-GB" sz="1400">
                <a:solidFill>
                  <a:srgbClr val="FFFFFF"/>
                </a:solidFill>
              </a:rPr>
              <a:t>they  spend on our products.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Share analysis on what </a:t>
            </a:r>
            <a:r>
              <a:rPr b="1" lang="en-GB" sz="1400">
                <a:solidFill>
                  <a:schemeClr val="lt2"/>
                </a:solidFill>
              </a:rPr>
              <a:t>type of product</a:t>
            </a:r>
            <a:r>
              <a:rPr lang="en-GB" sz="1400">
                <a:solidFill>
                  <a:srgbClr val="FFFFFF"/>
                </a:solidFill>
              </a:rPr>
              <a:t> these customers lean towards the most.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Discuss </a:t>
            </a:r>
            <a:r>
              <a:rPr b="1" lang="en-GB" sz="1400">
                <a:solidFill>
                  <a:schemeClr val="lt2"/>
                </a:solidFill>
              </a:rPr>
              <a:t>the potential customer segment</a:t>
            </a:r>
            <a:r>
              <a:rPr lang="en-GB" sz="1400">
                <a:solidFill>
                  <a:srgbClr val="FFFFFF"/>
                </a:solidFill>
              </a:rPr>
              <a:t> to which our new product advertisement should be </a:t>
            </a:r>
            <a:r>
              <a:rPr lang="en-GB" sz="1400">
                <a:solidFill>
                  <a:srgbClr val="FFFFFF"/>
                </a:solidFill>
              </a:rPr>
              <a:t>directed</a:t>
            </a:r>
            <a:r>
              <a:rPr lang="en-GB" sz="1400">
                <a:solidFill>
                  <a:srgbClr val="FFFFFF"/>
                </a:solidFill>
              </a:rPr>
              <a:t>  towards for </a:t>
            </a:r>
            <a:r>
              <a:rPr b="1" lang="en-GB" sz="1400">
                <a:solidFill>
                  <a:schemeClr val="lt2"/>
                </a:solidFill>
              </a:rPr>
              <a:t>maximum profit</a:t>
            </a:r>
            <a:r>
              <a:rPr lang="en-GB" sz="1400">
                <a:solidFill>
                  <a:srgbClr val="FFFFFF"/>
                </a:solidFill>
              </a:rPr>
              <a:t>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1742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Customer average spending based on Age segment.</a:t>
            </a:r>
            <a:endParaRPr sz="3600"/>
          </a:p>
        </p:txBody>
      </p:sp>
      <p:sp>
        <p:nvSpPr>
          <p:cNvPr id="256" name="Google Shape;256;p20"/>
          <p:cNvSpPr txBox="1"/>
          <p:nvPr/>
        </p:nvSpPr>
        <p:spPr>
          <a:xfrm>
            <a:off x="192525" y="1630725"/>
            <a:ext cx="30393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The data shows the average amount  of each customer </a:t>
            </a:r>
            <a:r>
              <a:rPr b="1" lang="en-GB">
                <a:solidFill>
                  <a:schemeClr val="lt2"/>
                </a:solidFill>
              </a:rPr>
              <a:t>Age segment</a:t>
            </a:r>
            <a:r>
              <a:rPr lang="en-GB" sz="1300">
                <a:solidFill>
                  <a:schemeClr val="lt1"/>
                </a:solidFill>
              </a:rPr>
              <a:t>.</a:t>
            </a:r>
            <a:endParaRPr sz="1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Customers aged </a:t>
            </a:r>
            <a:r>
              <a:rPr b="1" lang="en-GB">
                <a:solidFill>
                  <a:schemeClr val="lt2"/>
                </a:solidFill>
              </a:rPr>
              <a:t>45 to 54</a:t>
            </a:r>
            <a:r>
              <a:rPr lang="en-GB">
                <a:solidFill>
                  <a:schemeClr val="lt1"/>
                </a:solidFill>
              </a:rPr>
              <a:t> spend a total of </a:t>
            </a:r>
            <a:r>
              <a:rPr b="1" lang="en-GB">
                <a:solidFill>
                  <a:schemeClr val="accent2"/>
                </a:solidFill>
              </a:rPr>
              <a:t>$177,855</a:t>
            </a:r>
            <a:r>
              <a:rPr lang="en-GB">
                <a:solidFill>
                  <a:schemeClr val="lt1"/>
                </a:solidFill>
              </a:rPr>
              <a:t> on our items, accounting for </a:t>
            </a:r>
            <a:r>
              <a:rPr b="1" lang="en-GB">
                <a:solidFill>
                  <a:schemeClr val="accent2"/>
                </a:solidFill>
              </a:rPr>
              <a:t>29.4%</a:t>
            </a:r>
            <a:r>
              <a:rPr lang="en-GB">
                <a:solidFill>
                  <a:schemeClr val="lt1"/>
                </a:solidFill>
              </a:rPr>
              <a:t> of the total amount spent.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57" name="Google Shape;257;p20"/>
          <p:cNvCxnSpPr>
            <a:stCxn id="255" idx="1"/>
          </p:cNvCxnSpPr>
          <p:nvPr/>
        </p:nvCxnSpPr>
        <p:spPr>
          <a:xfrm>
            <a:off x="1297500" y="822600"/>
            <a:ext cx="6472800" cy="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20" title="Total amount spent by each age segm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225" y="1403850"/>
            <a:ext cx="5607375" cy="346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/>
        </p:nvSpPr>
        <p:spPr>
          <a:xfrm>
            <a:off x="1367550" y="275075"/>
            <a:ext cx="6691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ndicating which product is the most purchased.</a:t>
            </a:r>
            <a:endParaRPr sz="4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" name="Google Shape;264;p21"/>
          <p:cNvCxnSpPr>
            <a:stCxn id="263" idx="1"/>
          </p:cNvCxnSpPr>
          <p:nvPr/>
        </p:nvCxnSpPr>
        <p:spPr>
          <a:xfrm flipH="1" rot="10800000">
            <a:off x="1367550" y="715025"/>
            <a:ext cx="6031500" cy="2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21" title="Average amount spent on our produc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29" y="1376325"/>
            <a:ext cx="5443020" cy="33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/>
        </p:nvSpPr>
        <p:spPr>
          <a:xfrm>
            <a:off x="178800" y="1787850"/>
            <a:ext cx="29982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>
                <a:solidFill>
                  <a:schemeClr val="lt1"/>
                </a:solidFill>
              </a:rPr>
              <a:t>Most of our consumers spend more money on </a:t>
            </a:r>
            <a:r>
              <a:rPr b="1" lang="en-GB">
                <a:solidFill>
                  <a:schemeClr val="lt2"/>
                </a:solidFill>
              </a:rPr>
              <a:t>Wines</a:t>
            </a: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Customers spent an average of </a:t>
            </a: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$300.19</a:t>
            </a: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 Wines, bringing in a total of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$300,193 in sales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 title="Total amount spent by marital stat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0" y="1471525"/>
            <a:ext cx="5265750" cy="33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1141425" y="0"/>
            <a:ext cx="79338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amount of sales categorized by the marital status of our customers.</a:t>
            </a:r>
            <a:endParaRPr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3" name="Google Shape;273;p22"/>
          <p:cNvCxnSpPr/>
          <p:nvPr/>
        </p:nvCxnSpPr>
        <p:spPr>
          <a:xfrm>
            <a:off x="1222325" y="880175"/>
            <a:ext cx="7619100" cy="2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2"/>
          <p:cNvSpPr txBox="1"/>
          <p:nvPr/>
        </p:nvSpPr>
        <p:spPr>
          <a:xfrm>
            <a:off x="385075" y="1787850"/>
            <a:ext cx="3328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gathered, helps understand how much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money is spent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by customers based on their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marital status.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is evident that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married couples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spend more </a:t>
            </a: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($304,006)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our product. This could be driven by the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number of children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they have.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1251500" y="137500"/>
            <a:ext cx="71376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the amount of money a consumer earns have an impact on how much they spend?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0" name="Google Shape;280;p23"/>
          <p:cNvCxnSpPr/>
          <p:nvPr/>
        </p:nvCxnSpPr>
        <p:spPr>
          <a:xfrm>
            <a:off x="1251500" y="1003900"/>
            <a:ext cx="6848700" cy="3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3"/>
          <p:cNvSpPr txBox="1"/>
          <p:nvPr/>
        </p:nvSpPr>
        <p:spPr>
          <a:xfrm rot="-5400000">
            <a:off x="3149350" y="2901825"/>
            <a:ext cx="1210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989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96275" y="2240925"/>
            <a:ext cx="3328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can see from our diagram, as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income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rises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so does the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amount spent</a:t>
            </a:r>
            <a:r>
              <a:rPr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average annual salary of our clients is </a:t>
            </a: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$52,000.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demonstrates that earned income is a factor that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contributes to a rise in overall spending.</a:t>
            </a:r>
            <a:endParaRPr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 flipH="1" rot="10800000">
            <a:off x="3661488" y="2626725"/>
            <a:ext cx="300" cy="10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3"/>
          <p:cNvCxnSpPr/>
          <p:nvPr/>
        </p:nvCxnSpPr>
        <p:spPr>
          <a:xfrm>
            <a:off x="5872375" y="4670850"/>
            <a:ext cx="1395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5" name="Google Shape;285;p23" title="Relationship between customer's income and amount sp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975" y="1641600"/>
            <a:ext cx="4899051" cy="302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" title="Percentage of customers by educational stat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500" y="1637870"/>
            <a:ext cx="5198499" cy="321440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 txBox="1"/>
          <p:nvPr/>
        </p:nvSpPr>
        <p:spPr>
          <a:xfrm>
            <a:off x="1147500" y="55025"/>
            <a:ext cx="68490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r</a:t>
            </a: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epresentation</a:t>
            </a: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of our customers in percentage  considering their educational status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24"/>
          <p:cNvCxnSpPr/>
          <p:nvPr/>
        </p:nvCxnSpPr>
        <p:spPr>
          <a:xfrm>
            <a:off x="1230150" y="921425"/>
            <a:ext cx="668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4"/>
          <p:cNvSpPr txBox="1"/>
          <p:nvPr/>
        </p:nvSpPr>
        <p:spPr>
          <a:xfrm>
            <a:off x="247575" y="1925375"/>
            <a:ext cx="2874300" cy="26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large proportion of our consumers hold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postgraduate degrees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They make up </a:t>
            </a: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91.7%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of our overall clients, whereas </a:t>
            </a:r>
            <a:r>
              <a:rPr b="1" lang="en-GB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undergraduates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up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8.3%.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/>
        </p:nvSpPr>
        <p:spPr>
          <a:xfrm>
            <a:off x="1416550" y="412575"/>
            <a:ext cx="55011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604550" y="1705700"/>
            <a:ext cx="34107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 summation</a:t>
            </a: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may argue that focusing on clients </a:t>
            </a:r>
            <a:r>
              <a:rPr b="1"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aged 45 to 54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will aid in the dissemination of information about our new items. We should also </a:t>
            </a:r>
            <a:r>
              <a:rPr b="1" lang="en-GB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target married couples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that have a proclivity for spending </a:t>
            </a:r>
            <a:r>
              <a:rPr b="1"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($304,006)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 We should offer our new items to clients who make </a:t>
            </a:r>
            <a:r>
              <a:rPr b="1" lang="en-GB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more than the average wage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5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($52,000)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as well as those with </a:t>
            </a:r>
            <a:r>
              <a:rPr b="1" lang="en-GB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postgraduate degrees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to help boost sales.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375" y="1226924"/>
            <a:ext cx="4433944" cy="3325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